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9" r:id="rId3"/>
    <p:sldId id="257" r:id="rId4"/>
    <p:sldId id="271" r:id="rId5"/>
    <p:sldId id="273" r:id="rId6"/>
    <p:sldId id="272" r:id="rId7"/>
    <p:sldId id="274" r:id="rId8"/>
    <p:sldId id="277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7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0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0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8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5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6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1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1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65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WebEOC Beyond the Disaster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7393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2025 Juvare User Conference </a:t>
            </a:r>
          </a:p>
          <a:p>
            <a:r>
              <a:rPr lang="en-US" dirty="0"/>
              <a:t>January 15, 2025</a:t>
            </a:r>
          </a:p>
          <a:p>
            <a:r>
              <a:rPr lang="en-US" dirty="0"/>
              <a:t>Aaron Funk, Operations Chief</a:t>
            </a:r>
          </a:p>
          <a:p>
            <a:r>
              <a:rPr lang="en-US" dirty="0"/>
              <a:t>Seminole County Office of Emergency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44A89-47A8-DA9B-8B0A-BCE62455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5440-EA1E-2A55-6839-A13A78B9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Other Non-Disaster / Emergency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A4E6-C8F9-EED5-A7CD-B799FE9D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/>
          </a:bodyPr>
          <a:lstStyle/>
          <a:p>
            <a:r>
              <a:rPr lang="en-US" sz="2000" dirty="0"/>
              <a:t>Emergency Management Grants</a:t>
            </a:r>
          </a:p>
          <a:p>
            <a:r>
              <a:rPr lang="en-US" sz="2000" dirty="0"/>
              <a:t>MOUs / Contracts</a:t>
            </a:r>
          </a:p>
          <a:p>
            <a:r>
              <a:rPr lang="en-US" sz="2000" dirty="0"/>
              <a:t>Event Registrations</a:t>
            </a:r>
          </a:p>
          <a:p>
            <a:r>
              <a:rPr lang="en-US" sz="2000" dirty="0"/>
              <a:t>Temporary Housing / Case Management</a:t>
            </a:r>
          </a:p>
          <a:p>
            <a:r>
              <a:rPr lang="en-US" sz="2000" dirty="0"/>
              <a:t>Contact Management</a:t>
            </a:r>
          </a:p>
          <a:p>
            <a:r>
              <a:rPr lang="en-US" sz="2000" dirty="0"/>
              <a:t>Public Outreach / Engagement</a:t>
            </a:r>
          </a:p>
          <a:p>
            <a:r>
              <a:rPr lang="en-US" sz="2000" dirty="0"/>
              <a:t>Fire Department Smoke Alarm Installs</a:t>
            </a:r>
          </a:p>
          <a:p>
            <a:r>
              <a:rPr lang="en-US" sz="2000" dirty="0"/>
              <a:t>Weather Dashboards</a:t>
            </a:r>
          </a:p>
          <a:p>
            <a:r>
              <a:rPr lang="en-US" sz="2000" dirty="0"/>
              <a:t>EOC Visual Displays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42A7A1-9DCB-57B2-E6AC-12DD3CB7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C0D570-212A-80FE-CC61-B791DD0BD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F7826C-0D95-7843-9767-91BA0AE8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8A9F5-B550-ADEE-0807-97FA5845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52" y="1973175"/>
            <a:ext cx="5867332" cy="2806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65A1D-3BC6-33B4-55CD-68D047CB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06" y="4262801"/>
            <a:ext cx="2921062" cy="185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513254-7E74-7657-7F9C-864E8D60B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601" y="4620528"/>
            <a:ext cx="3690507" cy="16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Why Expanding Use of WebEOC is Beneficial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="1" dirty="0"/>
              <a:t>System Awareness / By-In</a:t>
            </a:r>
          </a:p>
          <a:p>
            <a:r>
              <a:rPr lang="en-US" dirty="0"/>
              <a:t>Developing use cases beyond disaster activation expands awareness, and support for system use from internal and external partners is increased.  </a:t>
            </a:r>
          </a:p>
          <a:p>
            <a:pPr marL="0" indent="0">
              <a:buNone/>
            </a:pPr>
            <a:r>
              <a:rPr lang="en-US" b="1" dirty="0"/>
              <a:t>System Proficiency</a:t>
            </a:r>
          </a:p>
          <a:p>
            <a:r>
              <a:rPr lang="en-US" dirty="0"/>
              <a:t>Many end users may only utilize the system during a major disaster / emergency. Daily use of any system will increase proficiency. </a:t>
            </a:r>
          </a:p>
          <a:p>
            <a:pPr marL="0" indent="0">
              <a:buNone/>
            </a:pPr>
            <a:r>
              <a:rPr lang="en-US" b="1" dirty="0"/>
              <a:t>Increased System Maturity </a:t>
            </a:r>
          </a:p>
          <a:p>
            <a:r>
              <a:rPr lang="en-US" dirty="0"/>
              <a:t>As regular system use increases, assessment, improvement, and ideas for enhancement increase more rapidly. </a:t>
            </a:r>
          </a:p>
          <a:p>
            <a:pPr marL="0" indent="0">
              <a:buNone/>
            </a:pPr>
            <a:r>
              <a:rPr lang="en-US" b="1" dirty="0"/>
              <a:t>Enhancement of Local Processes</a:t>
            </a:r>
          </a:p>
          <a:p>
            <a:r>
              <a:rPr lang="en-US" dirty="0"/>
              <a:t>WebEOC can be a great tool for enhancing many local processes of information collection, documentation, visualization, and sharing.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1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Daily Use Cases – 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Developed originally in 2017 to replace a local Excel process.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Used daily to track Office of Emergency Management Projects, as well as other in other Departments.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Used to present projects and status’ to County Management, Commissioners.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Due for an update to current WebEOC board capabilities and visual look.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BB5AB1-D1B3-419B-ABB4-0AAA42AB4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EEE95D-3822-435B-AE1E-281373BF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C4DB05-4E55-4330-9331-E45B06CC2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264C1-A640-F2A9-20BF-9D4DBAE0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39" y="2107681"/>
            <a:ext cx="6718640" cy="43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06AF4-E337-130C-36DC-3FF2E821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F544-5833-3815-CE98-A0C2CC30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Daily Use Cases – Special Event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5F70-577A-456C-2805-2F976843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/>
          </a:bodyPr>
          <a:lstStyle/>
          <a:p>
            <a:r>
              <a:rPr lang="en-US" sz="2000" dirty="0"/>
              <a:t>Developed originally to enhance local process for tracking of special events.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Tracks permitted events, and events of significance.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Expanded to Regional use. Used for UASI, and CFIX awareness.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Further expanded to track regional training and exercises.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0C4A80-8F9C-6D5F-6958-F8DE7CF82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3F0E4D-5EB5-00B6-84A9-FCC62C22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20200E-4048-B118-AE9E-B2B0ACE65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C992E-69AB-FA44-76C9-E8977BAF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28" y="2030533"/>
            <a:ext cx="6907697" cy="44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8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4B760-539C-4B40-64DE-CD0BBDF97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259-F713-D3E8-FAF1-D03D48D3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Daily Use Cases – Debris Right of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F5E2-5C6E-3061-2117-F4F756FD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/>
          </a:bodyPr>
          <a:lstStyle/>
          <a:p>
            <a:r>
              <a:rPr lang="en-US" sz="2000" dirty="0"/>
              <a:t>Developed to intake, review, and approve debris right of entry forms. </a:t>
            </a:r>
          </a:p>
          <a:p>
            <a:r>
              <a:rPr lang="en-US" sz="2000" dirty="0"/>
              <a:t>ROE’s are critical for post tropical debris collection. </a:t>
            </a:r>
          </a:p>
          <a:p>
            <a:r>
              <a:rPr lang="en-US" sz="2000" dirty="0"/>
              <a:t>HOAs, gated communities, etc. utilize an external form to submit the ROE documents to WebEOC for review. </a:t>
            </a:r>
          </a:p>
          <a:p>
            <a:r>
              <a:rPr lang="en-US" sz="2000" dirty="0"/>
              <a:t>All completed forms and community information are located within the board records. </a:t>
            </a:r>
          </a:p>
          <a:p>
            <a:r>
              <a:rPr lang="en-US" sz="2000" dirty="0"/>
              <a:t>Debris contractors use the board with iPads in the field.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4E5A4A-4CAF-AA2F-0C27-A6BADEE5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99D188-AAB1-A855-0130-3519818D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9CE2FB-B0AF-04DC-E92E-6444EF5C2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92FAF-D06E-631F-580B-FCAA14978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28" y="2102265"/>
            <a:ext cx="6980531" cy="43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F7EB64-47D6-9C80-45E7-38A830C29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D2B9-46FC-A9B1-A0CE-627FE867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Daily Use Cases – Fuel Station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CD48-D89F-F641-35EA-6F7DDEFC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Developed to track fuel station compliance with F.S. 526.143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Updated as new stations are built, and annually prior to hurricane season.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Tracks generator connection and size information.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Points of contact for individual stations, or corporate contacts are listed.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5DA074-71E6-6E06-1C65-EEF6D1821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904AFB-955A-6A3E-B9DB-765518F33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5479E4-5203-4007-ED38-FCA0D0E8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7CFC9-92CF-B436-D787-08E839DD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19" y="2101175"/>
            <a:ext cx="7052704" cy="43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8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1E11E-AC34-E1AC-EBB3-7094427A6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5416-6CA3-28AF-74E8-1280E01D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Daily Use Cases – Mitigation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055F-6137-1E6C-9441-6B0D960D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Developed to track fuel station community mitigation projects.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Used by the Local Mitigation and Resiliency working group to track and prioritize projects for funding.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Project submissions through Forms.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Future buildout to include public facing GIS map, connected through ArcGIS Extension.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3C8BE2-31B6-4A30-4051-A68707B1E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66A5B6-EF24-E00A-92BF-2EA03350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E019B0-B4B6-2BF8-9706-E2F44E70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30D8D-AD33-E309-9767-CB4E9F50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572" y="2033253"/>
            <a:ext cx="6812197" cy="437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CDB88-E4E8-240F-2AD6-7E8FEB20A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04E-4BAD-1378-853F-F2BF429A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Daily Use Cases – Lake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35CE-08CD-EDBE-EA0F-5B7AE48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/>
          </a:bodyPr>
          <a:lstStyle/>
          <a:p>
            <a:r>
              <a:rPr lang="en-US" sz="2000" dirty="0"/>
              <a:t>Developed to enhance lake water level tracking by Watershed Management.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Tracks water level readings, lowest floor elevations, and BFE information.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Assists in decision making during heavy rainfall events.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013478-1CA7-3668-1AC0-9FC4415FA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9F339A-0056-7D66-2245-EEE5FEED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E5DFB0-5BB0-F460-5AEF-03B658144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0AA61-15F6-AC9F-87CE-9CE2C9DE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28" y="2030534"/>
            <a:ext cx="6942582" cy="43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CA1CB-3FAF-E5DE-6563-78AA63A14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FEE0-F1D6-6671-F8E0-1E615C52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cap="none" dirty="0"/>
              <a:t>Daily Use Cases – Connection to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13F5-9E5B-A5BF-FACF-7B898485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2030534"/>
            <a:ext cx="4430598" cy="4464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D2747-8ABB-DD78-0EEB-2F696EC9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0430" y="2177367"/>
            <a:ext cx="3352707" cy="3575782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142055-C946-F96D-19CE-0935FAE4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2177367"/>
            <a:ext cx="1941742" cy="175078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B15B6B-FDB3-81A9-92F1-FEBC782B4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4005" y="4108386"/>
            <a:ext cx="1941742" cy="1644763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D34FD-CE5E-C6FF-9BA9-72FAB0D0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162"/>
            <a:ext cx="12192000" cy="50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67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502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WebEOC Beyond the Disaster</vt:lpstr>
      <vt:lpstr>Why Expanding Use of WebEOC is Beneficial</vt:lpstr>
      <vt:lpstr>Daily Use Cases – Project Management</vt:lpstr>
      <vt:lpstr>Daily Use Cases – Special Event Tracking</vt:lpstr>
      <vt:lpstr>Daily Use Cases – Debris Right of Entry</vt:lpstr>
      <vt:lpstr>Daily Use Cases – Fuel Station Information</vt:lpstr>
      <vt:lpstr>Daily Use Cases – Mitigation Projects</vt:lpstr>
      <vt:lpstr>Daily Use Cases – Lake Levels</vt:lpstr>
      <vt:lpstr>Daily Use Cases – Connection to GIS</vt:lpstr>
      <vt:lpstr>Other Non-Disaster / Emergency Use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5 WebEOC</dc:title>
  <dc:creator>Litton, Bill</dc:creator>
  <cp:lastModifiedBy>Funk, Aaron</cp:lastModifiedBy>
  <cp:revision>31</cp:revision>
  <dcterms:created xsi:type="dcterms:W3CDTF">2018-02-26T13:18:28Z</dcterms:created>
  <dcterms:modified xsi:type="dcterms:W3CDTF">2025-01-10T19:49:50Z</dcterms:modified>
</cp:coreProperties>
</file>